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7a458eb3c7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7a458eb3c7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7a458eb3c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7a458eb3c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7a629b890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7a629b890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a629b890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7a629b890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7a458eb3c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7a458eb3c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7a629b890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7a629b890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7a629b890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7a629b890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7a629b890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7a629b890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7a629b890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7a629b890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7a629b890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7a629b890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7a458eb3c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7a458eb3c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7a629b89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7a629b89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a458eb3c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a458eb3c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78414fdd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78414fdd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7a458eb3c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7a458eb3c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7a458eb3c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7a458eb3c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7a458eb3c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7a458eb3c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a458eb3c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7a458eb3c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17.png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5" Type="http://schemas.openxmlformats.org/officeDocument/2006/relationships/image" Target="../media/image2.png"/><Relationship Id="rId6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10.png"/><Relationship Id="rId6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.png"/><Relationship Id="rId6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676500"/>
            <a:ext cx="8520600" cy="15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80"/>
              <a:t>Retracing</a:t>
            </a:r>
            <a:r>
              <a:rPr lang="en" sz="3780"/>
              <a:t> the Siege of</a:t>
            </a:r>
            <a:endParaRPr sz="37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80"/>
              <a:t>Hong Kong Polytechnic University</a:t>
            </a:r>
            <a:endParaRPr sz="37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476900"/>
            <a:ext cx="8520600" cy="11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Calano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895 - Web Archiving Forensics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Dominion University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October 31st, 2022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3674"/>
            <a:ext cx="359824" cy="35982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56800" y="4786575"/>
            <a:ext cx="124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@lifefromalaptop</a:t>
            </a:r>
            <a:endParaRPr sz="1100"/>
          </a:p>
        </p:txBody>
      </p:sp>
      <p:sp>
        <p:nvSpPr>
          <p:cNvPr id="58" name="Google Shape;58;p13"/>
          <p:cNvSpPr txBox="1"/>
          <p:nvPr/>
        </p:nvSpPr>
        <p:spPr>
          <a:xfrm>
            <a:off x="8339675" y="4786575"/>
            <a:ext cx="80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Fall 2022</a:t>
            </a:r>
            <a:endParaRPr sz="1100"/>
          </a:p>
        </p:txBody>
      </p:sp>
      <p:sp>
        <p:nvSpPr>
          <p:cNvPr id="59" name="Google Shape;59;p13"/>
          <p:cNvSpPr txBox="1"/>
          <p:nvPr/>
        </p:nvSpPr>
        <p:spPr>
          <a:xfrm>
            <a:off x="2381250" y="4786575"/>
            <a:ext cx="43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CS895 - Web Archiving Forensics</a:t>
            </a:r>
            <a:endParaRPr sz="110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037" y="4854299"/>
            <a:ext cx="270600" cy="2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Conflict of Narrative</a:t>
            </a:r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488" y="1078955"/>
            <a:ext cx="6241027" cy="328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3674"/>
            <a:ext cx="359824" cy="35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/>
        </p:nvSpPr>
        <p:spPr>
          <a:xfrm>
            <a:off x="256800" y="4786575"/>
            <a:ext cx="124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@lifefromalaptop</a:t>
            </a:r>
            <a:endParaRPr sz="1100"/>
          </a:p>
        </p:txBody>
      </p:sp>
      <p:sp>
        <p:nvSpPr>
          <p:cNvPr id="176" name="Google Shape;176;p22"/>
          <p:cNvSpPr txBox="1"/>
          <p:nvPr/>
        </p:nvSpPr>
        <p:spPr>
          <a:xfrm>
            <a:off x="8339675" y="4786575"/>
            <a:ext cx="80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Fall 2022</a:t>
            </a:r>
            <a:endParaRPr sz="1100"/>
          </a:p>
        </p:txBody>
      </p:sp>
      <p:sp>
        <p:nvSpPr>
          <p:cNvPr id="177" name="Google Shape;177;p22"/>
          <p:cNvSpPr txBox="1"/>
          <p:nvPr/>
        </p:nvSpPr>
        <p:spPr>
          <a:xfrm>
            <a:off x="2381250" y="4786575"/>
            <a:ext cx="43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CS895 - Web Archiving Forensics</a:t>
            </a:r>
            <a:endParaRPr sz="1100"/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4037" y="4854299"/>
            <a:ext cx="270600" cy="2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idx="4294967295" type="title"/>
          </p:nvPr>
        </p:nvSpPr>
        <p:spPr>
          <a:xfrm>
            <a:off x="311700" y="0"/>
            <a:ext cx="8520600" cy="4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Mirror, Mirror, Which Is Fairest?</a:t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3674"/>
            <a:ext cx="359824" cy="35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256800" y="4786575"/>
            <a:ext cx="124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@lifefromalaptop</a:t>
            </a:r>
            <a:endParaRPr sz="1100"/>
          </a:p>
        </p:txBody>
      </p:sp>
      <p:sp>
        <p:nvSpPr>
          <p:cNvPr id="186" name="Google Shape;186;p23"/>
          <p:cNvSpPr txBox="1"/>
          <p:nvPr/>
        </p:nvSpPr>
        <p:spPr>
          <a:xfrm>
            <a:off x="8339675" y="4786575"/>
            <a:ext cx="80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Fall 2022</a:t>
            </a:r>
            <a:endParaRPr sz="1100"/>
          </a:p>
        </p:txBody>
      </p:sp>
      <p:sp>
        <p:nvSpPr>
          <p:cNvPr id="187" name="Google Shape;187;p23"/>
          <p:cNvSpPr txBox="1"/>
          <p:nvPr/>
        </p:nvSpPr>
        <p:spPr>
          <a:xfrm>
            <a:off x="2381250" y="4786575"/>
            <a:ext cx="43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CS895 - Web Archiving Forensics</a:t>
            </a:r>
            <a:endParaRPr sz="1100"/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037" y="4854299"/>
            <a:ext cx="270600" cy="2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3724" y="489024"/>
            <a:ext cx="6016552" cy="3959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/>
        </p:nvSpPr>
        <p:spPr>
          <a:xfrm>
            <a:off x="1473175" y="4454088"/>
            <a:ext cx="58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https://ground.news/article/9e943cc9-c20f-4172-9267-c33d5221a3c8</a:t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>
            <a:off x="5542075" y="3289825"/>
            <a:ext cx="2038200" cy="790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050" y="3239650"/>
            <a:ext cx="4541476" cy="12454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3674"/>
            <a:ext cx="359824" cy="35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/>
        </p:nvSpPr>
        <p:spPr>
          <a:xfrm>
            <a:off x="256800" y="4786575"/>
            <a:ext cx="124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@lifefromalaptop</a:t>
            </a:r>
            <a:endParaRPr sz="1100"/>
          </a:p>
        </p:txBody>
      </p:sp>
      <p:sp>
        <p:nvSpPr>
          <p:cNvPr id="199" name="Google Shape;199;p24"/>
          <p:cNvSpPr txBox="1"/>
          <p:nvPr/>
        </p:nvSpPr>
        <p:spPr>
          <a:xfrm>
            <a:off x="8339675" y="4786575"/>
            <a:ext cx="80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Fall 2022</a:t>
            </a:r>
            <a:endParaRPr sz="1100"/>
          </a:p>
        </p:txBody>
      </p:sp>
      <p:sp>
        <p:nvSpPr>
          <p:cNvPr id="200" name="Google Shape;200;p24"/>
          <p:cNvSpPr txBox="1"/>
          <p:nvPr/>
        </p:nvSpPr>
        <p:spPr>
          <a:xfrm>
            <a:off x="2381250" y="4786575"/>
            <a:ext cx="43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CS895 - Web Archiving Forensics</a:t>
            </a:r>
            <a:endParaRPr sz="1100"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037" y="4854299"/>
            <a:ext cx="270600" cy="2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2708" y="457875"/>
            <a:ext cx="7298585" cy="38758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/>
          <p:cNvSpPr txBox="1"/>
          <p:nvPr/>
        </p:nvSpPr>
        <p:spPr>
          <a:xfrm>
            <a:off x="146550" y="4333700"/>
            <a:ext cx="885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https://web.archive.org/web/20191119144935/https://www.scmp.com/news/hong-kong/politics/article/3038309/hong-kong-protests-university-campus-stand-between-radicals</a:t>
            </a:r>
            <a:endParaRPr sz="1000"/>
          </a:p>
        </p:txBody>
      </p:sp>
      <p:sp>
        <p:nvSpPr>
          <p:cNvPr id="204" name="Google Shape;204;p24"/>
          <p:cNvSpPr txBox="1"/>
          <p:nvPr>
            <p:ph idx="4294967295" type="title"/>
          </p:nvPr>
        </p:nvSpPr>
        <p:spPr>
          <a:xfrm>
            <a:off x="311700" y="0"/>
            <a:ext cx="8520600" cy="4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Escalation, Evasion, Escape of Truth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idx="4294967295" type="title"/>
          </p:nvPr>
        </p:nvSpPr>
        <p:spPr>
          <a:xfrm>
            <a:off x="223125" y="109725"/>
            <a:ext cx="43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Discrepancy of Ground Truth</a:t>
            </a:r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3674"/>
            <a:ext cx="359824" cy="35982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 txBox="1"/>
          <p:nvPr/>
        </p:nvSpPr>
        <p:spPr>
          <a:xfrm>
            <a:off x="256800" y="4786575"/>
            <a:ext cx="124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@lifefromalaptop</a:t>
            </a:r>
            <a:endParaRPr sz="1100"/>
          </a:p>
        </p:txBody>
      </p:sp>
      <p:sp>
        <p:nvSpPr>
          <p:cNvPr id="212" name="Google Shape;212;p25"/>
          <p:cNvSpPr txBox="1"/>
          <p:nvPr/>
        </p:nvSpPr>
        <p:spPr>
          <a:xfrm>
            <a:off x="8339675" y="4786575"/>
            <a:ext cx="80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Fall 2022</a:t>
            </a:r>
            <a:endParaRPr sz="1100"/>
          </a:p>
        </p:txBody>
      </p:sp>
      <p:sp>
        <p:nvSpPr>
          <p:cNvPr id="213" name="Google Shape;213;p25"/>
          <p:cNvSpPr txBox="1"/>
          <p:nvPr/>
        </p:nvSpPr>
        <p:spPr>
          <a:xfrm>
            <a:off x="2381250" y="4786575"/>
            <a:ext cx="43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CS895 - Web Archiving Forensics</a:t>
            </a:r>
            <a:endParaRPr sz="1100"/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037" y="4854299"/>
            <a:ext cx="270600" cy="2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475" y="352451"/>
            <a:ext cx="4306375" cy="36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/>
        </p:nvSpPr>
        <p:spPr>
          <a:xfrm>
            <a:off x="4744925" y="4061625"/>
            <a:ext cx="425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https://web.archive.org/web/20191120020419/https://www.abc.net.au/news/2019-11-19/hong-kong-trapped-inside-polytechnic-university/11719296</a:t>
            </a:r>
            <a:endParaRPr sz="1000"/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125" y="752000"/>
            <a:ext cx="3925547" cy="33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/>
        </p:nvSpPr>
        <p:spPr>
          <a:xfrm>
            <a:off x="223125" y="4061625"/>
            <a:ext cx="425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https://web.archive.org/web/20191119144210/https://www.theguardian.com/world/2019/nov/19/hong-kong-protests-hundreds-surrender-to-police-after-university-standoff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/>
        </p:nvSpPr>
        <p:spPr>
          <a:xfrm>
            <a:off x="146550" y="4333700"/>
            <a:ext cx="394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https://web.archive.org/web/20191119144920/https://www.theguardian.com/world/2019/nov/18/hong-kong-protests-up-to-800-trapped-as-police-lay-siege-to-university</a:t>
            </a:r>
            <a:endParaRPr sz="800"/>
          </a:p>
        </p:txBody>
      </p:sp>
      <p:sp>
        <p:nvSpPr>
          <p:cNvPr id="224" name="Google Shape;224;p26"/>
          <p:cNvSpPr txBox="1"/>
          <p:nvPr>
            <p:ph idx="4294967295" type="title"/>
          </p:nvPr>
        </p:nvSpPr>
        <p:spPr>
          <a:xfrm>
            <a:off x="311700" y="37950"/>
            <a:ext cx="8520600" cy="4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It Works, It’s Wonderful!</a:t>
            </a:r>
            <a:endParaRPr/>
          </a:p>
        </p:txBody>
      </p:sp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b="0" l="9781" r="36825" t="0"/>
          <a:stretch/>
        </p:blipFill>
        <p:spPr>
          <a:xfrm>
            <a:off x="256800" y="576725"/>
            <a:ext cx="3728924" cy="370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 rotWithShape="1">
          <a:blip r:embed="rId4">
            <a:alphaModFix/>
          </a:blip>
          <a:srcRect b="0" l="0" r="32600" t="0"/>
          <a:stretch/>
        </p:blipFill>
        <p:spPr>
          <a:xfrm>
            <a:off x="4147876" y="576725"/>
            <a:ext cx="4640150" cy="365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/>
          <p:nvPr/>
        </p:nvSpPr>
        <p:spPr>
          <a:xfrm>
            <a:off x="1562650" y="2676150"/>
            <a:ext cx="2094000" cy="1044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" name="Google Shape;228;p26"/>
          <p:cNvCxnSpPr>
            <a:stCxn id="227" idx="3"/>
          </p:cNvCxnSpPr>
          <p:nvPr/>
        </p:nvCxnSpPr>
        <p:spPr>
          <a:xfrm flipH="1" rot="10800000">
            <a:off x="3656650" y="2378850"/>
            <a:ext cx="2492700" cy="81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26"/>
          <p:cNvSpPr txBox="1"/>
          <p:nvPr/>
        </p:nvSpPr>
        <p:spPr>
          <a:xfrm>
            <a:off x="4147875" y="4280850"/>
            <a:ext cx="468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https://web.archive.org/web/20210404231919/https://twitter.com/YuxuanMichael/status/1196420847017197568?ref_src=twsrc%5Etfw</a:t>
            </a:r>
            <a:endParaRPr sz="1000"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83674"/>
            <a:ext cx="359824" cy="35982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 txBox="1"/>
          <p:nvPr/>
        </p:nvSpPr>
        <p:spPr>
          <a:xfrm>
            <a:off x="256800" y="4786575"/>
            <a:ext cx="124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@lifefromalaptop</a:t>
            </a:r>
            <a:endParaRPr sz="1100"/>
          </a:p>
        </p:txBody>
      </p:sp>
      <p:sp>
        <p:nvSpPr>
          <p:cNvPr id="232" name="Google Shape;232;p26"/>
          <p:cNvSpPr txBox="1"/>
          <p:nvPr/>
        </p:nvSpPr>
        <p:spPr>
          <a:xfrm>
            <a:off x="8339675" y="4786575"/>
            <a:ext cx="80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Fall 2022</a:t>
            </a:r>
            <a:endParaRPr sz="1100"/>
          </a:p>
        </p:txBody>
      </p:sp>
      <p:sp>
        <p:nvSpPr>
          <p:cNvPr id="233" name="Google Shape;233;p26"/>
          <p:cNvSpPr txBox="1"/>
          <p:nvPr/>
        </p:nvSpPr>
        <p:spPr>
          <a:xfrm>
            <a:off x="2381250" y="4786575"/>
            <a:ext cx="43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CS895 - Web Archiving Forensics</a:t>
            </a:r>
            <a:endParaRPr sz="1100"/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4037" y="4854299"/>
            <a:ext cx="270600" cy="2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idx="4294967295" type="title"/>
          </p:nvPr>
        </p:nvSpPr>
        <p:spPr>
          <a:xfrm>
            <a:off x="204150" y="1052138"/>
            <a:ext cx="3066600" cy="24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/>
              <a:t>Campus Siege Declared Over On November 29, after 13 days</a:t>
            </a:r>
            <a:endParaRPr b="1" sz="2900"/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3674"/>
            <a:ext cx="359824" cy="35982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/>
          <p:nvPr/>
        </p:nvSpPr>
        <p:spPr>
          <a:xfrm>
            <a:off x="256800" y="4786575"/>
            <a:ext cx="124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@lifefromalaptop</a:t>
            </a:r>
            <a:endParaRPr sz="1100"/>
          </a:p>
        </p:txBody>
      </p:sp>
      <p:sp>
        <p:nvSpPr>
          <p:cNvPr id="242" name="Google Shape;242;p27"/>
          <p:cNvSpPr txBox="1"/>
          <p:nvPr/>
        </p:nvSpPr>
        <p:spPr>
          <a:xfrm>
            <a:off x="8339675" y="4786575"/>
            <a:ext cx="80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Fall 2022</a:t>
            </a:r>
            <a:endParaRPr sz="1100"/>
          </a:p>
        </p:txBody>
      </p:sp>
      <p:sp>
        <p:nvSpPr>
          <p:cNvPr id="243" name="Google Shape;243;p27"/>
          <p:cNvSpPr txBox="1"/>
          <p:nvPr/>
        </p:nvSpPr>
        <p:spPr>
          <a:xfrm>
            <a:off x="2381250" y="4786575"/>
            <a:ext cx="43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CS895 - Web Archiving Forensics</a:t>
            </a:r>
            <a:endParaRPr sz="1100"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037" y="4854299"/>
            <a:ext cx="270600" cy="2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 rotWithShape="1">
          <a:blip r:embed="rId5">
            <a:alphaModFix/>
          </a:blip>
          <a:srcRect b="0" l="0" r="35600" t="0"/>
          <a:stretch/>
        </p:blipFill>
        <p:spPr>
          <a:xfrm>
            <a:off x="3396075" y="102100"/>
            <a:ext cx="5263152" cy="433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 txBox="1"/>
          <p:nvPr/>
        </p:nvSpPr>
        <p:spPr>
          <a:xfrm>
            <a:off x="35850" y="4444975"/>
            <a:ext cx="907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https://web.archive.org/web/20191203113828/https://www.japantimes.co.jp/news/2019/11/29/asia-pacific/hong-kong-university-reopen/#.XeZJS9LP2XI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idx="4294967295" type="title"/>
          </p:nvPr>
        </p:nvSpPr>
        <p:spPr>
          <a:xfrm>
            <a:off x="197825" y="166425"/>
            <a:ext cx="8779500" cy="8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7 Protestors Jailed</a:t>
            </a:r>
            <a:endParaRPr sz="2900"/>
          </a:p>
        </p:txBody>
      </p:sp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3674"/>
            <a:ext cx="359824" cy="35982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 txBox="1"/>
          <p:nvPr/>
        </p:nvSpPr>
        <p:spPr>
          <a:xfrm>
            <a:off x="256800" y="4786575"/>
            <a:ext cx="124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@lifefromalaptop</a:t>
            </a:r>
            <a:endParaRPr sz="1100"/>
          </a:p>
        </p:txBody>
      </p:sp>
      <p:sp>
        <p:nvSpPr>
          <p:cNvPr id="254" name="Google Shape;254;p28"/>
          <p:cNvSpPr txBox="1"/>
          <p:nvPr/>
        </p:nvSpPr>
        <p:spPr>
          <a:xfrm>
            <a:off x="8339675" y="4786575"/>
            <a:ext cx="80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Fall 2022</a:t>
            </a:r>
            <a:endParaRPr sz="1100"/>
          </a:p>
        </p:txBody>
      </p:sp>
      <p:sp>
        <p:nvSpPr>
          <p:cNvPr id="255" name="Google Shape;255;p28"/>
          <p:cNvSpPr txBox="1"/>
          <p:nvPr/>
        </p:nvSpPr>
        <p:spPr>
          <a:xfrm>
            <a:off x="2381250" y="4786575"/>
            <a:ext cx="43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CS895 - Web Archiving Forensics</a:t>
            </a:r>
            <a:endParaRPr sz="1100"/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037" y="4854299"/>
            <a:ext cx="270600" cy="2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 txBox="1"/>
          <p:nvPr/>
        </p:nvSpPr>
        <p:spPr>
          <a:xfrm>
            <a:off x="35850" y="4444975"/>
            <a:ext cx="907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https://archive.ph/20220118000545/https://hongkongfp.com/2022/01/17/hong-kong-court-jails-7-for-up-to-40-months-for-rioting-during-2019-polyu-siege/</a:t>
            </a:r>
            <a:endParaRPr sz="1000"/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4500" y="929500"/>
            <a:ext cx="6655001" cy="35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idx="4294967295" type="title"/>
          </p:nvPr>
        </p:nvSpPr>
        <p:spPr>
          <a:xfrm>
            <a:off x="311700" y="160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Ghosts of Archives Past</a:t>
            </a:r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3674"/>
            <a:ext cx="359824" cy="35982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256800" y="4786575"/>
            <a:ext cx="124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@lifefromalaptop</a:t>
            </a:r>
            <a:endParaRPr sz="1100"/>
          </a:p>
        </p:txBody>
      </p:sp>
      <p:sp>
        <p:nvSpPr>
          <p:cNvPr id="266" name="Google Shape;266;p29"/>
          <p:cNvSpPr txBox="1"/>
          <p:nvPr/>
        </p:nvSpPr>
        <p:spPr>
          <a:xfrm>
            <a:off x="8339675" y="4786575"/>
            <a:ext cx="80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Fall 2022</a:t>
            </a:r>
            <a:endParaRPr sz="1100"/>
          </a:p>
        </p:txBody>
      </p:sp>
      <p:sp>
        <p:nvSpPr>
          <p:cNvPr id="267" name="Google Shape;267;p29"/>
          <p:cNvSpPr txBox="1"/>
          <p:nvPr/>
        </p:nvSpPr>
        <p:spPr>
          <a:xfrm>
            <a:off x="2381250" y="4786575"/>
            <a:ext cx="43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CS895 - Web Archiving Forensics</a:t>
            </a:r>
            <a:endParaRPr sz="1100"/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037" y="4854299"/>
            <a:ext cx="270600" cy="2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9"/>
          <p:cNvSpPr txBox="1"/>
          <p:nvPr/>
        </p:nvSpPr>
        <p:spPr>
          <a:xfrm>
            <a:off x="133950" y="4444975"/>
            <a:ext cx="887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https://web.archive.org/web/20220119000619/https://www.rfa.org/english/news/china/hongkong-siege-11192021150742.html</a:t>
            </a:r>
            <a:endParaRPr sz="1000"/>
          </a:p>
        </p:txBody>
      </p:sp>
      <p:pic>
        <p:nvPicPr>
          <p:cNvPr id="270" name="Google Shape;27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5408" y="733048"/>
            <a:ext cx="6993184" cy="37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idx="4294967295" type="title"/>
          </p:nvPr>
        </p:nvSpPr>
        <p:spPr>
          <a:xfrm>
            <a:off x="311700" y="160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Didn’t Forget, They Haven’t Forgave</a:t>
            </a:r>
            <a:endParaRPr/>
          </a:p>
        </p:txBody>
      </p:sp>
      <p:pic>
        <p:nvPicPr>
          <p:cNvPr id="276" name="Google Shape;2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3674"/>
            <a:ext cx="359824" cy="359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 txBox="1"/>
          <p:nvPr/>
        </p:nvSpPr>
        <p:spPr>
          <a:xfrm>
            <a:off x="256800" y="4786575"/>
            <a:ext cx="124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@lifefromalaptop</a:t>
            </a:r>
            <a:endParaRPr sz="1100"/>
          </a:p>
        </p:txBody>
      </p:sp>
      <p:sp>
        <p:nvSpPr>
          <p:cNvPr id="278" name="Google Shape;278;p30"/>
          <p:cNvSpPr txBox="1"/>
          <p:nvPr/>
        </p:nvSpPr>
        <p:spPr>
          <a:xfrm>
            <a:off x="8339675" y="4786575"/>
            <a:ext cx="80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Fall 2022</a:t>
            </a:r>
            <a:endParaRPr sz="1100"/>
          </a:p>
        </p:txBody>
      </p:sp>
      <p:sp>
        <p:nvSpPr>
          <p:cNvPr id="279" name="Google Shape;279;p30"/>
          <p:cNvSpPr txBox="1"/>
          <p:nvPr/>
        </p:nvSpPr>
        <p:spPr>
          <a:xfrm>
            <a:off x="2381250" y="4786575"/>
            <a:ext cx="43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CS895 - Web Archiving Forensics</a:t>
            </a:r>
            <a:endParaRPr sz="1100"/>
          </a:p>
        </p:txBody>
      </p:sp>
      <p:pic>
        <p:nvPicPr>
          <p:cNvPr id="280" name="Google Shape;2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037" y="4854299"/>
            <a:ext cx="270600" cy="2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0"/>
          <p:cNvSpPr txBox="1"/>
          <p:nvPr/>
        </p:nvSpPr>
        <p:spPr>
          <a:xfrm>
            <a:off x="4460725" y="4323750"/>
            <a:ext cx="4542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https://web.archive.org/web/20191112131845/https://i.redd.it/jmi3b8vmomv31.png</a:t>
            </a:r>
            <a:endParaRPr sz="900"/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775" y="885450"/>
            <a:ext cx="4542832" cy="340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966800"/>
            <a:ext cx="4155976" cy="3149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0"/>
          <p:cNvSpPr txBox="1"/>
          <p:nvPr/>
        </p:nvSpPr>
        <p:spPr>
          <a:xfrm>
            <a:off x="152438" y="4239000"/>
            <a:ext cx="415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https://web.archive.org/web/20191028132732/https://twitter.com/yuen_cecil/status/1188642510593150977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/>
          <p:nvPr>
            <p:ph idx="4294967295" type="title"/>
          </p:nvPr>
        </p:nvSpPr>
        <p:spPr>
          <a:xfrm>
            <a:off x="311700" y="160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u="sng"/>
              <a:t>Why is archiving important?</a:t>
            </a:r>
            <a:endParaRPr sz="2820" u="sng"/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3674"/>
            <a:ext cx="359824" cy="35982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1"/>
          <p:cNvSpPr txBox="1"/>
          <p:nvPr/>
        </p:nvSpPr>
        <p:spPr>
          <a:xfrm>
            <a:off x="256800" y="4786575"/>
            <a:ext cx="124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@lifefromalaptop</a:t>
            </a:r>
            <a:endParaRPr sz="1100"/>
          </a:p>
        </p:txBody>
      </p:sp>
      <p:sp>
        <p:nvSpPr>
          <p:cNvPr id="292" name="Google Shape;292;p31"/>
          <p:cNvSpPr txBox="1"/>
          <p:nvPr/>
        </p:nvSpPr>
        <p:spPr>
          <a:xfrm>
            <a:off x="8339675" y="4786575"/>
            <a:ext cx="80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Fall 2022</a:t>
            </a:r>
            <a:endParaRPr sz="1100"/>
          </a:p>
        </p:txBody>
      </p:sp>
      <p:sp>
        <p:nvSpPr>
          <p:cNvPr id="293" name="Google Shape;293;p31"/>
          <p:cNvSpPr txBox="1"/>
          <p:nvPr/>
        </p:nvSpPr>
        <p:spPr>
          <a:xfrm>
            <a:off x="2381250" y="4786575"/>
            <a:ext cx="43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CS895 - Web Archiving Forensics</a:t>
            </a:r>
            <a:endParaRPr sz="1100"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037" y="4854299"/>
            <a:ext cx="270600" cy="2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 txBox="1"/>
          <p:nvPr/>
        </p:nvSpPr>
        <p:spPr>
          <a:xfrm>
            <a:off x="335300" y="1294200"/>
            <a:ext cx="8597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What we might </a:t>
            </a:r>
            <a:r>
              <a:rPr lang="en" sz="2200"/>
              <a:t>believe</a:t>
            </a:r>
            <a:r>
              <a:rPr lang="en" sz="2200"/>
              <a:t> to be enduring may turn out to be fragile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Necessity of distributed information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Improvements to information infrastructure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Necessity of open communication and </a:t>
            </a:r>
            <a:r>
              <a:rPr lang="en" sz="2200"/>
              <a:t>transparency</a:t>
            </a: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4294967295" type="title"/>
          </p:nvPr>
        </p:nvSpPr>
        <p:spPr>
          <a:xfrm>
            <a:off x="311700" y="121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Hong Kong Protests Against Mainland Extradition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3674"/>
            <a:ext cx="359824" cy="35982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256800" y="4786575"/>
            <a:ext cx="124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@lifefromalaptop</a:t>
            </a:r>
            <a:endParaRPr sz="1100"/>
          </a:p>
        </p:txBody>
      </p:sp>
      <p:sp>
        <p:nvSpPr>
          <p:cNvPr id="68" name="Google Shape;68;p14"/>
          <p:cNvSpPr txBox="1"/>
          <p:nvPr/>
        </p:nvSpPr>
        <p:spPr>
          <a:xfrm>
            <a:off x="8339675" y="4786575"/>
            <a:ext cx="80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Fall 2022</a:t>
            </a:r>
            <a:endParaRPr sz="1100"/>
          </a:p>
        </p:txBody>
      </p:sp>
      <p:sp>
        <p:nvSpPr>
          <p:cNvPr id="69" name="Google Shape;69;p14"/>
          <p:cNvSpPr txBox="1"/>
          <p:nvPr/>
        </p:nvSpPr>
        <p:spPr>
          <a:xfrm>
            <a:off x="2381250" y="4786575"/>
            <a:ext cx="43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CS895 - Web Archiving Forensics</a:t>
            </a:r>
            <a:endParaRPr sz="110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037" y="4854299"/>
            <a:ext cx="270600" cy="2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1400" y="694325"/>
            <a:ext cx="5021200" cy="37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2158100" y="4460225"/>
            <a:ext cx="451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https://origins.osu.edu/article/hong-kong-protest-china-extradition-umbrella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600 Total Wiki Citations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2393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40016" l="13578" r="16928" t="12407"/>
          <a:stretch/>
        </p:blipFill>
        <p:spPr>
          <a:xfrm>
            <a:off x="1289350" y="2756400"/>
            <a:ext cx="7593577" cy="14076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0" name="Google Shape;80;p15"/>
          <p:cNvCxnSpPr/>
          <p:nvPr/>
        </p:nvCxnSpPr>
        <p:spPr>
          <a:xfrm flipH="1">
            <a:off x="5630650" y="2195325"/>
            <a:ext cx="1075500" cy="537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5"/>
          <p:cNvSpPr/>
          <p:nvPr/>
        </p:nvSpPr>
        <p:spPr>
          <a:xfrm>
            <a:off x="5719225" y="3397375"/>
            <a:ext cx="2897700" cy="2658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3435325" y="2891825"/>
            <a:ext cx="651600" cy="2658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1803650" y="3835050"/>
            <a:ext cx="651600" cy="2658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3674"/>
            <a:ext cx="359824" cy="3598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256800" y="4786575"/>
            <a:ext cx="124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@lifefromalaptop</a:t>
            </a:r>
            <a:endParaRPr sz="1100"/>
          </a:p>
        </p:txBody>
      </p:sp>
      <p:sp>
        <p:nvSpPr>
          <p:cNvPr id="86" name="Google Shape;86;p15"/>
          <p:cNvSpPr txBox="1"/>
          <p:nvPr/>
        </p:nvSpPr>
        <p:spPr>
          <a:xfrm>
            <a:off x="8339675" y="4786575"/>
            <a:ext cx="80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Fall 2022</a:t>
            </a:r>
            <a:endParaRPr sz="1100"/>
          </a:p>
        </p:txBody>
      </p:sp>
      <p:sp>
        <p:nvSpPr>
          <p:cNvPr id="87" name="Google Shape;87;p15"/>
          <p:cNvSpPr txBox="1"/>
          <p:nvPr/>
        </p:nvSpPr>
        <p:spPr>
          <a:xfrm>
            <a:off x="2381250" y="4786575"/>
            <a:ext cx="43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CS895 - Web Archiving Forensics</a:t>
            </a:r>
            <a:endParaRPr sz="1100"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4037" y="4854299"/>
            <a:ext cx="270600" cy="2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2237550" y="4305963"/>
            <a:ext cx="466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https://en.wikipedia.org/wiki/Siege_of_the_Hong_Kong_Polytechnic_University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Renewed Fervor Over Death of Student</a:t>
            </a:r>
            <a:r>
              <a:rPr lang="en"/>
              <a:t> Chow Tsz-Iok</a:t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88" y="1509188"/>
            <a:ext cx="2815425" cy="21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63250" y="4001175"/>
            <a:ext cx="4681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https://web.archive.org/web/20191119022259/https://edition.cnn.com/2019/11/07/asia/hong-kong-protester-death-intl-hnk/index.html</a:t>
            </a:r>
            <a:endParaRPr sz="1000"/>
          </a:p>
        </p:txBody>
      </p:sp>
      <p:sp>
        <p:nvSpPr>
          <p:cNvPr id="97" name="Google Shape;97;p16"/>
          <p:cNvSpPr txBox="1"/>
          <p:nvPr/>
        </p:nvSpPr>
        <p:spPr>
          <a:xfrm>
            <a:off x="4795550" y="3924225"/>
            <a:ext cx="392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https://web.archive.org/web/20191115170041/https://www.cnn.com/2019/11/15/asia/hong-kong-protest-university-fortress-intl-hnk/</a:t>
            </a:r>
            <a:endParaRPr sz="1000"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800" y="1491600"/>
            <a:ext cx="3847100" cy="21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83674"/>
            <a:ext cx="359824" cy="35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256800" y="4786575"/>
            <a:ext cx="124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@lifefromalaptop</a:t>
            </a:r>
            <a:endParaRPr sz="1100"/>
          </a:p>
        </p:txBody>
      </p:sp>
      <p:sp>
        <p:nvSpPr>
          <p:cNvPr id="101" name="Google Shape;101;p16"/>
          <p:cNvSpPr txBox="1"/>
          <p:nvPr/>
        </p:nvSpPr>
        <p:spPr>
          <a:xfrm>
            <a:off x="8339675" y="4786575"/>
            <a:ext cx="80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Fall 2022</a:t>
            </a:r>
            <a:endParaRPr sz="1100"/>
          </a:p>
        </p:txBody>
      </p:sp>
      <p:sp>
        <p:nvSpPr>
          <p:cNvPr id="102" name="Google Shape;102;p16"/>
          <p:cNvSpPr txBox="1"/>
          <p:nvPr/>
        </p:nvSpPr>
        <p:spPr>
          <a:xfrm>
            <a:off x="2381250" y="4786575"/>
            <a:ext cx="43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CS895 - Web Archiving Forensics</a:t>
            </a:r>
            <a:endParaRPr sz="1100"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4037" y="4854299"/>
            <a:ext cx="270600" cy="2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idx="4294967295" type="title"/>
          </p:nvPr>
        </p:nvSpPr>
        <p:spPr>
          <a:xfrm>
            <a:off x="311700" y="9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Popularity Is No Guarantee of Safety</a:t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820" y="663425"/>
            <a:ext cx="6840360" cy="36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0" y="428310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https://web.archive.org/web/20220000000000*/https://hongkongfp.com/2019/11/18/hong-kong-polyu-campus-surrounded-police-warn-live-ammo-may-used-protesters-set-fire-armoured-vehicle/</a:t>
            </a:r>
            <a:endParaRPr sz="800"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3674"/>
            <a:ext cx="359824" cy="35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256800" y="4786575"/>
            <a:ext cx="124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@lifefromalaptop</a:t>
            </a:r>
            <a:endParaRPr sz="1100"/>
          </a:p>
        </p:txBody>
      </p:sp>
      <p:sp>
        <p:nvSpPr>
          <p:cNvPr id="113" name="Google Shape;113;p17"/>
          <p:cNvSpPr txBox="1"/>
          <p:nvPr/>
        </p:nvSpPr>
        <p:spPr>
          <a:xfrm>
            <a:off x="8339675" y="4786575"/>
            <a:ext cx="80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Fall 2022</a:t>
            </a:r>
            <a:endParaRPr sz="1100"/>
          </a:p>
        </p:txBody>
      </p:sp>
      <p:sp>
        <p:nvSpPr>
          <p:cNvPr id="114" name="Google Shape;114;p17"/>
          <p:cNvSpPr txBox="1"/>
          <p:nvPr/>
        </p:nvSpPr>
        <p:spPr>
          <a:xfrm>
            <a:off x="2381250" y="4786575"/>
            <a:ext cx="43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CS895 - Web Archiving Forensics</a:t>
            </a:r>
            <a:endParaRPr sz="1100"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4037" y="4854299"/>
            <a:ext cx="270600" cy="2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145" y="692450"/>
            <a:ext cx="6561710" cy="347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>
            <p:ph idx="4294967295" type="title"/>
          </p:nvPr>
        </p:nvSpPr>
        <p:spPr>
          <a:xfrm>
            <a:off x="311700" y="11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Quantity Worth Quality?</a:t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377550" y="4133125"/>
            <a:ext cx="838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https://wayback.archive-it.org/all/20200715050222/https://hongkongfp.com/2019/11/18/hong-kong-polyu-campus-surrounded-police-warn-live-ammo-may-used-protesters-set-fire-armoured-vehicle/</a:t>
            </a:r>
            <a:endParaRPr sz="1000"/>
          </a:p>
        </p:txBody>
      </p:sp>
      <p:sp>
        <p:nvSpPr>
          <p:cNvPr id="123" name="Google Shape;123;p18"/>
          <p:cNvSpPr txBox="1"/>
          <p:nvPr/>
        </p:nvSpPr>
        <p:spPr>
          <a:xfrm>
            <a:off x="3721425" y="1917475"/>
            <a:ext cx="1543800" cy="4002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Images</a:t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5867000" y="2669338"/>
            <a:ext cx="1543800" cy="1046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Overlapping Content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Embeds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3674"/>
            <a:ext cx="359824" cy="35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256800" y="4786575"/>
            <a:ext cx="124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@lifefromalaptop</a:t>
            </a:r>
            <a:endParaRPr sz="1100"/>
          </a:p>
        </p:txBody>
      </p:sp>
      <p:sp>
        <p:nvSpPr>
          <p:cNvPr id="127" name="Google Shape;127;p18"/>
          <p:cNvSpPr txBox="1"/>
          <p:nvPr/>
        </p:nvSpPr>
        <p:spPr>
          <a:xfrm>
            <a:off x="8339675" y="4786575"/>
            <a:ext cx="80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Fall 2022</a:t>
            </a:r>
            <a:endParaRPr sz="1100"/>
          </a:p>
        </p:txBody>
      </p:sp>
      <p:sp>
        <p:nvSpPr>
          <p:cNvPr id="128" name="Google Shape;128;p18"/>
          <p:cNvSpPr txBox="1"/>
          <p:nvPr/>
        </p:nvSpPr>
        <p:spPr>
          <a:xfrm>
            <a:off x="2381250" y="4786575"/>
            <a:ext cx="43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CS895 - Web Archiving Forensics</a:t>
            </a:r>
            <a:endParaRPr sz="1100"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4037" y="4854299"/>
            <a:ext cx="270600" cy="2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idx="4294967295" type="title"/>
          </p:nvPr>
        </p:nvSpPr>
        <p:spPr>
          <a:xfrm>
            <a:off x="311700" y="103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of Future Fortunes?</a:t>
            </a:r>
            <a:endParaRPr/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447" y="676075"/>
            <a:ext cx="6573106" cy="347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379950" y="4154338"/>
            <a:ext cx="838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https://wayback.archive-it.org/all/20200826132036/https://hongkongfp.com/2019/11/18/hong-kong-polyu-campus-surrounded-police-warn-live-ammo-may-used-protesters-set-fire-armoured-vehicle/</a:t>
            </a:r>
            <a:endParaRPr sz="1000"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3674"/>
            <a:ext cx="359824" cy="35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256800" y="4786575"/>
            <a:ext cx="124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@lifefromalaptop</a:t>
            </a:r>
            <a:endParaRPr sz="1100"/>
          </a:p>
        </p:txBody>
      </p:sp>
      <p:sp>
        <p:nvSpPr>
          <p:cNvPr id="139" name="Google Shape;139;p19"/>
          <p:cNvSpPr txBox="1"/>
          <p:nvPr/>
        </p:nvSpPr>
        <p:spPr>
          <a:xfrm>
            <a:off x="8339675" y="4786575"/>
            <a:ext cx="80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Fall 2022</a:t>
            </a:r>
            <a:endParaRPr sz="1100"/>
          </a:p>
        </p:txBody>
      </p:sp>
      <p:sp>
        <p:nvSpPr>
          <p:cNvPr id="140" name="Google Shape;140;p19"/>
          <p:cNvSpPr txBox="1"/>
          <p:nvPr/>
        </p:nvSpPr>
        <p:spPr>
          <a:xfrm>
            <a:off x="2381250" y="4786575"/>
            <a:ext cx="43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CS895 - Web Archiving Forensics</a:t>
            </a:r>
            <a:endParaRPr sz="1100"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4037" y="4854299"/>
            <a:ext cx="270600" cy="2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idx="4294967295" type="title"/>
          </p:nvPr>
        </p:nvSpPr>
        <p:spPr>
          <a:xfrm>
            <a:off x="311700" y="160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 Cry From Home</a:t>
            </a:r>
            <a:endParaRPr/>
          </a:p>
        </p:txBody>
      </p:sp>
      <p:sp>
        <p:nvSpPr>
          <p:cNvPr id="147" name="Google Shape;147;p20"/>
          <p:cNvSpPr txBox="1"/>
          <p:nvPr/>
        </p:nvSpPr>
        <p:spPr>
          <a:xfrm>
            <a:off x="372000" y="4219825"/>
            <a:ext cx="84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https://hongkongfp.com/2019/11/18/hong-kong-polyu-campus-surrounded-police-warn-live-ammo-may-used-protesters-set-fire-armoured-vehicle/</a:t>
            </a:r>
            <a:endParaRPr sz="1000"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298" y="733051"/>
            <a:ext cx="6501403" cy="344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3674"/>
            <a:ext cx="359824" cy="35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256800" y="4786575"/>
            <a:ext cx="124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@lifefromalaptop</a:t>
            </a:r>
            <a:endParaRPr sz="1100"/>
          </a:p>
        </p:txBody>
      </p:sp>
      <p:sp>
        <p:nvSpPr>
          <p:cNvPr id="151" name="Google Shape;151;p20"/>
          <p:cNvSpPr txBox="1"/>
          <p:nvPr/>
        </p:nvSpPr>
        <p:spPr>
          <a:xfrm>
            <a:off x="8339675" y="4786575"/>
            <a:ext cx="80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Fall 2022</a:t>
            </a:r>
            <a:endParaRPr sz="1100"/>
          </a:p>
        </p:txBody>
      </p:sp>
      <p:sp>
        <p:nvSpPr>
          <p:cNvPr id="152" name="Google Shape;152;p20"/>
          <p:cNvSpPr txBox="1"/>
          <p:nvPr/>
        </p:nvSpPr>
        <p:spPr>
          <a:xfrm>
            <a:off x="2381250" y="4786575"/>
            <a:ext cx="43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CS895 - Web Archiving Forensics</a:t>
            </a:r>
            <a:endParaRPr sz="1100"/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4037" y="4854299"/>
            <a:ext cx="270600" cy="2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idx="4294967295" type="title"/>
          </p:nvPr>
        </p:nvSpPr>
        <p:spPr>
          <a:xfrm>
            <a:off x="311700" y="154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Story, </a:t>
            </a:r>
            <a:r>
              <a:rPr lang="en"/>
              <a:t>Different</a:t>
            </a:r>
            <a:r>
              <a:rPr lang="en"/>
              <a:t> Day</a:t>
            </a:r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256800" y="3909825"/>
            <a:ext cx="398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https://web.archive.org/web/20191117133002/https://www.theguardian.com/world/2019/nov/17/fire-rocks-and-teargas-fly-in-day-of-battle-at-hong-kong-university</a:t>
            </a:r>
            <a:endParaRPr sz="1000"/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950" y="816550"/>
            <a:ext cx="3469026" cy="301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450" y="816550"/>
            <a:ext cx="3556675" cy="309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 txBox="1"/>
          <p:nvPr/>
        </p:nvSpPr>
        <p:spPr>
          <a:xfrm>
            <a:off x="4572000" y="4162175"/>
            <a:ext cx="442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https://web.archive.org/web/20191118050445/https://www.theguardian.com/world/2019/nov/17/fire-rocks-and-teargas-fly-in-day-of-battle-at-hong-kong-university</a:t>
            </a:r>
            <a:endParaRPr sz="1000"/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83674"/>
            <a:ext cx="359824" cy="35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256800" y="4786575"/>
            <a:ext cx="124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@lifefromalaptop</a:t>
            </a:r>
            <a:endParaRPr sz="1100"/>
          </a:p>
        </p:txBody>
      </p:sp>
      <p:sp>
        <p:nvSpPr>
          <p:cNvPr id="165" name="Google Shape;165;p21"/>
          <p:cNvSpPr txBox="1"/>
          <p:nvPr/>
        </p:nvSpPr>
        <p:spPr>
          <a:xfrm>
            <a:off x="8339675" y="4786575"/>
            <a:ext cx="80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Fall 2022</a:t>
            </a:r>
            <a:endParaRPr sz="1100"/>
          </a:p>
        </p:txBody>
      </p:sp>
      <p:sp>
        <p:nvSpPr>
          <p:cNvPr id="166" name="Google Shape;166;p21"/>
          <p:cNvSpPr txBox="1"/>
          <p:nvPr/>
        </p:nvSpPr>
        <p:spPr>
          <a:xfrm>
            <a:off x="2381250" y="4786575"/>
            <a:ext cx="438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CS895 - Web Archiving Forensics</a:t>
            </a:r>
            <a:endParaRPr sz="1100"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4037" y="4854299"/>
            <a:ext cx="270600" cy="2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